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2"/>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 id="873" r:id="rId16"/>
    <p:sldId id="874" r:id="rId17"/>
    <p:sldId id="875" r:id="rId18"/>
    <p:sldId id="876" r:id="rId19"/>
    <p:sldId id="877" r:id="rId20"/>
    <p:sldId id="878" r:id="rId21"/>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冲刺训练　</a:t>
            </a: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4</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093154"/>
          </a:xfrm>
        </p:spPr>
        <p:txBody>
          <a:bodyPr/>
          <a:lstStyle/>
          <a:p>
            <a:pPr indent="715963" hangingPunct="0">
              <a:spcAft>
                <a:spcPts val="0"/>
              </a:spcAft>
            </a:pP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Next day, he saw his neighbour struggling to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fire. “Please use my stick</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said. To thank the boy, the woman gave him a large jug</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罐</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heard someone crying, “Water</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boy ran to the well and filled his jug. The man drank and said, “I am a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I lost my products.” “You can have my jug,” the boy offered.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  </a:t>
            </a:r>
            <a:r>
              <a:rPr lang="en-US" altLang="zh-CN" sz="2600" u="sng"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kindness, the boy got a horse. </a:t>
            </a:r>
            <a:endParaRPr lang="zh-CN" alt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3715700"/>
            <a:ext cx="11485848" cy="616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838700" algn="l"/>
                <a:tab pos="7358063" algn="l"/>
                <a:tab pos="9686925" algn="l"/>
              </a:tabLst>
            </a:pPr>
            <a:r>
              <a:rPr lang="zh-CN"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As	B. In	C. For	D. With</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45134" y="3852422"/>
            <a:ext cx="425116" cy="492443"/>
          </a:xfrm>
          <a:prstGeom prst="rect">
            <a:avLst/>
          </a:prstGeom>
        </p:spPr>
        <p:txBody>
          <a:bodyPr wrap="none">
            <a:spAutoFit/>
          </a:bodyPr>
          <a:lstStyle/>
          <a:p>
            <a:r>
              <a:rPr lang="en-US" altLang="zh-CN" sz="2600"/>
              <a:t>C</a:t>
            </a:r>
            <a:endParaRPr lang="zh-CN" altLang="en-US" sz="2600"/>
          </a:p>
        </p:txBody>
      </p:sp>
      <p:sp>
        <p:nvSpPr>
          <p:cNvPr id="6" name="内容占位符 3"/>
          <p:cNvSpPr txBox="1">
            <a:spLocks/>
          </p:cNvSpPr>
          <p:nvPr/>
        </p:nvSpPr>
        <p:spPr bwMode="auto">
          <a:xfrm>
            <a:off x="360854" y="4285014"/>
            <a:ext cx="11485848" cy="1816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考查介词辨析。句意：因为他的善良，男孩得到了一匹马。</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as</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作为；</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sz="26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里；</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for</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因为；</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with</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带有。</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for his kindness</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sz="26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因为他的善良</a:t>
            </a:r>
            <a:r>
              <a:rPr lang="en-US" altLang="zh-CN" sz="26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a:t>
            </a:r>
            <a:endPar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77922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323987"/>
          </a:xfrm>
        </p:spPr>
        <p:txBody>
          <a:bodyPr/>
          <a:lstStyle/>
          <a:p>
            <a:pPr algn="dist" hangingPunct="0">
              <a:lnSpc>
                <a:spcPct val="140000"/>
              </a:lnSpc>
              <a:spcAft>
                <a:spcPts val="0"/>
              </a:spcAft>
            </a:pPr>
            <a:r>
              <a:rPr lang="en-US"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 </a:t>
            </a: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rode the horse down the street and passed a group of men </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u="sng"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under a tree. They looked worried. “What’s the matter</a:t>
            </a:r>
            <a:r>
              <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asked the boy. A young man said, “I’m going to play for an important party, but if I </a:t>
            </a:r>
            <a:endParaRPr lang="en-US"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I will arrive late.” “You need this horse </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11</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do</a:t>
            </a:r>
            <a:r>
              <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said. </a:t>
            </a:r>
            <a:endParaRPr lang="zh-CN" altLang="zh-CN" sz="3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82512" y="3854589"/>
            <a:ext cx="11485848" cy="697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752975" algn="l"/>
                <a:tab pos="7177088" algn="l"/>
                <a:tab pos="9505950" algn="l"/>
              </a:tabLst>
            </a:pPr>
            <a:r>
              <a:rPr lang="zh-CN"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9. </a:t>
            </a:r>
            <a:r>
              <a:rPr lang="en-US"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dancing	B. singing	C. playing	D. sitting</a:t>
            </a:r>
            <a:endPar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1004296" y="4009179"/>
            <a:ext cx="461986" cy="553998"/>
          </a:xfrm>
          <a:prstGeom prst="rect">
            <a:avLst/>
          </a:prstGeom>
        </p:spPr>
        <p:txBody>
          <a:bodyPr wrap="none">
            <a:spAutoFit/>
          </a:bodyPr>
          <a:lstStyle/>
          <a:p>
            <a:r>
              <a:rPr lang="en-US" altLang="zh-CN" sz="3000"/>
              <a:t>D</a:t>
            </a:r>
            <a:endParaRPr lang="zh-CN" altLang="en-US" sz="3000"/>
          </a:p>
        </p:txBody>
      </p:sp>
      <p:sp>
        <p:nvSpPr>
          <p:cNvPr id="6" name="内容占位符 8"/>
          <p:cNvSpPr txBox="1">
            <a:spLocks/>
          </p:cNvSpPr>
          <p:nvPr/>
        </p:nvSpPr>
        <p:spPr bwMode="auto">
          <a:xfrm>
            <a:off x="360854" y="4491868"/>
            <a:ext cx="11485848" cy="2082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0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考查动词辨析。句意：然后他骑着马沿着街道经过一棵树下，看到一群男人正坐在那儿。</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dance</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跳舞；</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sing</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唱歌；</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play</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演奏；</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sit</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坐。根据</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“under a tree”</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可知，此处指坐在树下。故选</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06398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505301"/>
          </a:xfrm>
        </p:spPr>
        <p:txBody>
          <a:bodyPr/>
          <a:lstStyle/>
          <a:p>
            <a:pPr hangingPunct="0">
              <a:lnSpc>
                <a:spcPct val="140000"/>
              </a:lnSpc>
              <a:spcAft>
                <a:spcPts val="0"/>
              </a:spcAft>
            </a:pPr>
            <a:r>
              <a:rPr lang="en-US"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rode the horse down the street and passed a group of men </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under a tree. They looked worried. “What’s the matter</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asked the boy. A young man said, “I’m going to play for an important party, but if I </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I will arrive late.” “You need this horse </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11</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do</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said. </a:t>
            </a:r>
            <a:endParaRPr lang="zh-CN" alt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3137619"/>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752975" algn="l"/>
                <a:tab pos="7358063" algn="l"/>
                <a:tab pos="9686925" algn="l"/>
              </a:tabLst>
            </a:pPr>
            <a:r>
              <a:rPr lang="zh-CN"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 </a:t>
            </a:r>
            <a:r>
              <a:rPr lang="en-US"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drive	B. walk	C. ride	D. run</a:t>
            </a:r>
            <a:endPar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91264" y="3266331"/>
            <a:ext cx="423514" cy="523220"/>
          </a:xfrm>
          <a:prstGeom prst="rect">
            <a:avLst/>
          </a:prstGeom>
        </p:spPr>
        <p:txBody>
          <a:bodyPr wrap="none">
            <a:spAutoFit/>
          </a:bodyPr>
          <a:lstStyle/>
          <a:p>
            <a:r>
              <a:rPr lang="en-US" altLang="zh-CN"/>
              <a:t>B</a:t>
            </a:r>
            <a:endParaRPr lang="zh-CN" altLang="en-US"/>
          </a:p>
        </p:txBody>
      </p:sp>
      <p:sp>
        <p:nvSpPr>
          <p:cNvPr id="6" name="内容占位符 9"/>
          <p:cNvSpPr txBox="1">
            <a:spLocks/>
          </p:cNvSpPr>
          <p:nvPr/>
        </p:nvSpPr>
        <p:spPr bwMode="auto">
          <a:xfrm>
            <a:off x="360854" y="3708406"/>
            <a:ext cx="11485848" cy="2595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考查动词辨析。句意：一个年轻的男士说：</a:t>
            </a:r>
            <a:r>
              <a:rPr lang="en-US" altLang="zh-CN" sz="28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我要去一个重要宴会演奏，但是如果步行去，我就会迟到。</a:t>
            </a:r>
            <a:r>
              <a:rPr lang="en-US" altLang="zh-CN" sz="28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drive</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开车；</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walk</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步行；</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ride</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骑；</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run</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跑。根据</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“if I... there, I will arrive late”</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及后文男孩把马让给他可知，此处指步行。故选</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78000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2"/>
          <p:cNvSpPr txBox="1">
            <a:spLocks/>
          </p:cNvSpPr>
          <p:nvPr/>
        </p:nvSpPr>
        <p:spPr bwMode="auto">
          <a:xfrm>
            <a:off x="360854" y="3074237"/>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572000" algn="l"/>
                <a:tab pos="6910388" algn="l"/>
                <a:tab pos="9420225" algn="l"/>
                <a:tab pos="9861550" algn="l"/>
              </a:tabLst>
            </a:pPr>
            <a:r>
              <a:rPr lang="zh-CN"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11. </a:t>
            </a:r>
            <a:r>
              <a:rPr lang="en-US"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worse than	B. less than	C. better than	D. more than</a:t>
            </a:r>
            <a:endPar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45134" y="3212150"/>
            <a:ext cx="444352" cy="523220"/>
          </a:xfrm>
          <a:prstGeom prst="rect">
            <a:avLst/>
          </a:prstGeom>
        </p:spPr>
        <p:txBody>
          <a:bodyPr wrap="none">
            <a:spAutoFit/>
          </a:bodyPr>
          <a:lstStyle/>
          <a:p>
            <a:r>
              <a:rPr lang="en-US" altLang="zh-CN"/>
              <a:t>D</a:t>
            </a:r>
            <a:endParaRPr lang="zh-CN" altLang="en-US"/>
          </a:p>
        </p:txBody>
      </p:sp>
      <p:sp>
        <p:nvSpPr>
          <p:cNvPr id="6" name="内容占位符 11"/>
          <p:cNvSpPr txBox="1">
            <a:spLocks/>
          </p:cNvSpPr>
          <p:nvPr/>
        </p:nvSpPr>
        <p:spPr bwMode="auto">
          <a:xfrm>
            <a:off x="360854" y="3645024"/>
            <a:ext cx="11485848" cy="2595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考查短语辨析。句意：你比我更需要这匹马！</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worse than</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比</a:t>
            </a:r>
            <a:r>
              <a:rPr lang="en-US" altLang="zh-CN" sz="28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更糟；</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less than</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少于；</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better than</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比</a:t>
            </a:r>
            <a:r>
              <a:rPr lang="en-US" altLang="zh-CN" sz="28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更好；</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more than</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多于。根据</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“You need this horse... I do</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及语境可知，此处指音乐家比男孩更需要这匹马。故选</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2"/>
          <p:cNvSpPr>
            <a:spLocks noGrp="1"/>
          </p:cNvSpPr>
          <p:nvPr>
            <p:ph idx="1"/>
          </p:nvPr>
        </p:nvSpPr>
        <p:spPr>
          <a:xfrm>
            <a:off x="360854" y="746120"/>
            <a:ext cx="11485848" cy="2505301"/>
          </a:xfrm>
        </p:spPr>
        <p:txBody>
          <a:bodyPr/>
          <a:lstStyle/>
          <a:p>
            <a:pPr hangingPunct="0">
              <a:lnSpc>
                <a:spcPct val="140000"/>
              </a:lnSpc>
              <a:spcAft>
                <a:spcPts val="0"/>
              </a:spcAft>
            </a:pPr>
            <a:r>
              <a:rPr lang="en-US"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rode the horse down the street and passed a group of men </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under a tree. They looked worried. “What’s the matter</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asked the boy. A young man said, “I’m going to play for an important party, but if I </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I will arrive late.” “You need this horse </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11</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do</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said. </a:t>
            </a:r>
            <a:endParaRPr lang="zh-CN" alt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280872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086853"/>
          </a:xfrm>
        </p:spPr>
        <p:txBody>
          <a:bodyPr/>
          <a:lstStyle/>
          <a:p>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“Thank you for being so kind,” said one of the musicians. He handed the boy a beautiful </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12</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 was exactly </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13</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wanted. The boy shouted with joy.</a:t>
            </a:r>
            <a:endParaRPr lang="zh-CN" altLang="en-US" sz="3000" b="1"/>
          </a:p>
        </p:txBody>
      </p:sp>
      <p:sp>
        <p:nvSpPr>
          <p:cNvPr id="3" name="内容占位符 2"/>
          <p:cNvSpPr txBox="1">
            <a:spLocks/>
          </p:cNvSpPr>
          <p:nvPr/>
        </p:nvSpPr>
        <p:spPr bwMode="auto">
          <a:xfrm>
            <a:off x="360854" y="2780928"/>
            <a:ext cx="11485848" cy="697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021263" algn="l"/>
                <a:tab pos="7177088" algn="l"/>
                <a:tab pos="9505950" algn="l"/>
              </a:tabLst>
            </a:pPr>
            <a:r>
              <a:rPr lang="zh-CN"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12. </a:t>
            </a:r>
            <a:r>
              <a:rPr lang="en-US"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stick	B. drum	C. violin	D. piano</a:t>
            </a:r>
            <a:endPar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025768" y="2926892"/>
            <a:ext cx="441146" cy="553998"/>
          </a:xfrm>
          <a:prstGeom prst="rect">
            <a:avLst/>
          </a:prstGeom>
        </p:spPr>
        <p:txBody>
          <a:bodyPr wrap="none">
            <a:spAutoFit/>
          </a:bodyPr>
          <a:lstStyle/>
          <a:p>
            <a:pPr algn="just"/>
            <a:r>
              <a:rPr lang="en-US" altLang="zh-CN" sz="3000"/>
              <a:t>B</a:t>
            </a:r>
            <a:endParaRPr lang="zh-CN" altLang="en-US" sz="3000"/>
          </a:p>
        </p:txBody>
      </p:sp>
      <p:sp>
        <p:nvSpPr>
          <p:cNvPr id="5" name="内容占位符 12"/>
          <p:cNvSpPr txBox="1">
            <a:spLocks/>
          </p:cNvSpPr>
          <p:nvPr/>
        </p:nvSpPr>
        <p:spPr bwMode="auto">
          <a:xfrm>
            <a:off x="360854" y="3401454"/>
            <a:ext cx="11485848" cy="2631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a:spcAft>
                <a:spcPts val="0"/>
              </a:spcAft>
            </a:pP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0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考查名词辨析。句意：他递给男孩一面漂亮的鼓。</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stick</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棍子；</a:t>
            </a:r>
            <a:r>
              <a:rPr lang="en-US" altLang="zh-CN" sz="3000" b="1" u="wavy"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drum</a:t>
            </a:r>
            <a:r>
              <a:rPr lang="zh-CN" altLang="zh-CN" sz="3000" b="1" u="wavy"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鼓</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violin</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小提琴；</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piano</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钢琴。</a:t>
            </a:r>
            <a:r>
              <a:rPr lang="zh-CN" altLang="zh-CN" sz="3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3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“That was exactly ... </a:t>
            </a:r>
            <a:endPar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00000"/>
              </a:lnSpc>
              <a:spcAft>
                <a:spcPts val="0"/>
              </a:spcAft>
            </a:pP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b="1"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play the drums</a:t>
            </a:r>
            <a:r>
              <a:rPr lang="zh-CN" altLang="en-US" sz="3000" b="1" smtClean="0">
                <a:solidFill>
                  <a:srgbClr val="00B0F0"/>
                </a:solidFill>
                <a:latin typeface="楷体" panose="02010609060101010101" pitchFamily="49" charset="-122"/>
                <a:ea typeface="楷体" panose="02010609060101010101" pitchFamily="49" charset="-122"/>
                <a:cs typeface="Times New Roman" panose="02020603050405020304" pitchFamily="18" charset="0"/>
              </a:rPr>
              <a:t>意为</a:t>
            </a:r>
            <a:r>
              <a:rPr lang="en-US" altLang="zh-CN" sz="3000" b="1"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en-US" sz="3000" b="1" smtClean="0">
                <a:solidFill>
                  <a:srgbClr val="00B0F0"/>
                </a:solidFill>
                <a:latin typeface="楷体" panose="02010609060101010101" pitchFamily="49" charset="-122"/>
                <a:ea typeface="楷体" panose="02010609060101010101" pitchFamily="49" charset="-122"/>
                <a:cs typeface="Times New Roman" panose="02020603050405020304" pitchFamily="18" charset="0"/>
              </a:rPr>
              <a:t>打鼓</a:t>
            </a:r>
            <a:r>
              <a:rPr lang="en-US" altLang="zh-CN" sz="3000" b="1"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en-US" sz="3000" b="1"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3000" b="1"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endParaRPr>
          </a:p>
          <a:p>
            <a:pPr eaLnBrk="1">
              <a:spcAft>
                <a:spcPts val="0"/>
              </a:spcAft>
            </a:pPr>
            <a:r>
              <a:rPr lang="en-US" altLang="zh-CN" sz="3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 wanted</a:t>
            </a:r>
            <a:r>
              <a:rPr lang="en-US" altLang="zh-CN" sz="30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可知，男孩最初想要的就是鼓。故选</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2"/>
          <a:stretch>
            <a:fillRect/>
          </a:stretch>
        </p:blipFill>
        <p:spPr>
          <a:xfrm>
            <a:off x="1414686" y="4755678"/>
            <a:ext cx="738062" cy="527885"/>
          </a:xfrm>
          <a:prstGeom prst="rect">
            <a:avLst/>
          </a:prstGeom>
        </p:spPr>
      </p:pic>
    </p:spTree>
    <p:extLst>
      <p:ext uri="{BB962C8B-B14F-4D97-AF65-F5344CB8AC3E}">
        <p14:creationId xmlns:p14="http://schemas.microsoft.com/office/powerpoint/2010/main" val="397299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086853"/>
          </a:xfrm>
        </p:spPr>
        <p:txBody>
          <a:bodyPr/>
          <a:lstStyle/>
          <a:p>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“Thank you for being so kind,” said one of the musicians. He handed the boy a beautiful </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12</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 was exactly </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13</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wanted. The boy shouted with joy.</a:t>
            </a:r>
            <a:endParaRPr lang="zh-CN" altLang="en-US" sz="3000" b="1"/>
          </a:p>
        </p:txBody>
      </p:sp>
      <p:sp>
        <p:nvSpPr>
          <p:cNvPr id="3" name="内容占位符 2"/>
          <p:cNvSpPr txBox="1">
            <a:spLocks/>
          </p:cNvSpPr>
          <p:nvPr/>
        </p:nvSpPr>
        <p:spPr bwMode="auto">
          <a:xfrm>
            <a:off x="360854" y="2808111"/>
            <a:ext cx="11485848" cy="697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838700" algn="l"/>
                <a:tab pos="7445375" algn="l"/>
                <a:tab pos="9774238" algn="l"/>
              </a:tabLst>
            </a:pPr>
            <a:r>
              <a:rPr lang="zh-CN"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13. </a:t>
            </a:r>
            <a:r>
              <a:rPr lang="en-US"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what	B. where	C. which	D. how</a:t>
            </a:r>
            <a:endPar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91264" y="2939629"/>
            <a:ext cx="461986" cy="553998"/>
          </a:xfrm>
          <a:prstGeom prst="rect">
            <a:avLst/>
          </a:prstGeom>
        </p:spPr>
        <p:txBody>
          <a:bodyPr wrap="none">
            <a:spAutoFit/>
          </a:bodyPr>
          <a:lstStyle/>
          <a:p>
            <a:r>
              <a:rPr lang="en-US" altLang="zh-CN" sz="3000"/>
              <a:t>A</a:t>
            </a:r>
            <a:endParaRPr lang="zh-CN" altLang="en-US" sz="3000"/>
          </a:p>
        </p:txBody>
      </p:sp>
      <p:sp>
        <p:nvSpPr>
          <p:cNvPr id="5" name="内容占位符 14"/>
          <p:cNvSpPr txBox="1">
            <a:spLocks/>
          </p:cNvSpPr>
          <p:nvPr/>
        </p:nvSpPr>
        <p:spPr bwMode="auto">
          <a:xfrm>
            <a:off x="360854" y="3417807"/>
            <a:ext cx="11485848" cy="2082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0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考查疑问词辨析。句意：那正是他想要的东西。</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what</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什么；</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where</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在哪里；</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which</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哪一个；</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how</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怎样。动词</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wanted</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后缺宾语，指想要的东西，因此用</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what</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79635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692696"/>
            <a:ext cx="11485848" cy="2779351"/>
          </a:xfrm>
        </p:spPr>
        <p:txBody>
          <a:bodyPr/>
          <a:lstStyle/>
          <a:p>
            <a:pPr indent="715963" hangingPunct="0">
              <a:lnSpc>
                <a:spcPct val="140000"/>
              </a:lnSpc>
              <a:spcAft>
                <a:spcPts val="0"/>
              </a:spcAft>
            </a:pP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he got home, the boy told his mother the whole story. “When you are </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14</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your good deeds</a:t>
            </a:r>
            <a:r>
              <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行为</a:t>
            </a:r>
            <a:r>
              <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come back to you,” Mother said. It was a </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15</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boy never forgot. And he knew sometimes a small act would make a big difference.</a:t>
            </a:r>
            <a:endParaRPr lang="zh-CN" altLang="zh-CN" sz="3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3212976"/>
            <a:ext cx="1148584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tabLst>
                <a:tab pos="4667250" algn="l"/>
                <a:tab pos="8074025" algn="l"/>
                <a:tab pos="9774238" algn="l"/>
              </a:tabLst>
            </a:pPr>
            <a:r>
              <a:rPr lang="zh-CN"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14. </a:t>
            </a:r>
            <a:r>
              <a:rPr lang="en-US"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happy	B. hard-working	C. quiet	D. kind</a:t>
            </a:r>
            <a:endPar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71012" y="3211644"/>
            <a:ext cx="461986" cy="738664"/>
          </a:xfrm>
          <a:prstGeom prst="rect">
            <a:avLst/>
          </a:prstGeom>
        </p:spPr>
        <p:txBody>
          <a:bodyPr wrap="none">
            <a:spAutoFit/>
          </a:bodyPr>
          <a:lstStyle/>
          <a:p>
            <a:pPr>
              <a:lnSpc>
                <a:spcPct val="140000"/>
              </a:lnSpc>
            </a:pPr>
            <a:r>
              <a:rPr lang="en-US" altLang="zh-CN" sz="3000"/>
              <a:t>D</a:t>
            </a:r>
            <a:endParaRPr lang="zh-CN" altLang="en-US" sz="3000"/>
          </a:p>
        </p:txBody>
      </p:sp>
      <p:sp>
        <p:nvSpPr>
          <p:cNvPr id="6" name="内容占位符 15"/>
          <p:cNvSpPr txBox="1">
            <a:spLocks/>
          </p:cNvSpPr>
          <p:nvPr/>
        </p:nvSpPr>
        <p:spPr bwMode="auto">
          <a:xfrm>
            <a:off x="360854" y="3822682"/>
            <a:ext cx="11485848" cy="27746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0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考查形容词辨析。句意：妈妈说：</a:t>
            </a:r>
            <a:r>
              <a:rPr lang="en-US" altLang="zh-CN" sz="3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当你善良时，你的善行会回报你。</a:t>
            </a:r>
            <a:r>
              <a:rPr lang="en-US" altLang="zh-CN" sz="3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happy</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高兴的；</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hard-working</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勤奋的；</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quiet</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安静的；</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kind</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善良的。根据</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“your good deeds</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000"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行为</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come back to you”</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可知，善行得善报，因此此处指要善良。故选</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88674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779351"/>
          </a:xfrm>
        </p:spPr>
        <p:txBody>
          <a:bodyPr/>
          <a:lstStyle/>
          <a:p>
            <a:pPr indent="715963" hangingPunct="0">
              <a:spcAft>
                <a:spcPts val="0"/>
              </a:spcAft>
            </a:pP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he got home, the boy told his mother the whole story. “When you are </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14</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your good deeds</a:t>
            </a:r>
            <a:r>
              <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行为</a:t>
            </a:r>
            <a:r>
              <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come back to you,” Mother said. It was a </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15</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boy never forgot. And he knew sometimes a small act would make a big difference.</a:t>
            </a:r>
            <a:endParaRPr lang="zh-CN" altLang="zh-CN" sz="3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3429000"/>
            <a:ext cx="11485848" cy="697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572000" algn="l"/>
                <a:tab pos="6910388" algn="l"/>
                <a:tab pos="9239250" algn="l"/>
              </a:tabLst>
            </a:pPr>
            <a:r>
              <a:rPr lang="zh-CN"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15. </a:t>
            </a:r>
            <a:r>
              <a:rPr lang="en-US"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story	B. joke	C. lesson	D. moment</a:t>
            </a:r>
            <a:endPar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82638" y="3574964"/>
            <a:ext cx="461986" cy="553998"/>
          </a:xfrm>
          <a:prstGeom prst="rect">
            <a:avLst/>
          </a:prstGeom>
        </p:spPr>
        <p:txBody>
          <a:bodyPr wrap="none">
            <a:spAutoFit/>
          </a:bodyPr>
          <a:lstStyle/>
          <a:p>
            <a:r>
              <a:rPr lang="en-US" altLang="zh-CN" sz="3000"/>
              <a:t>C</a:t>
            </a:r>
            <a:endParaRPr lang="zh-CN" altLang="en-US" sz="3000"/>
          </a:p>
        </p:txBody>
      </p:sp>
      <p:sp>
        <p:nvSpPr>
          <p:cNvPr id="6" name="内容占位符 16"/>
          <p:cNvSpPr txBox="1">
            <a:spLocks/>
          </p:cNvSpPr>
          <p:nvPr/>
        </p:nvSpPr>
        <p:spPr bwMode="auto">
          <a:xfrm>
            <a:off x="360854" y="4120635"/>
            <a:ext cx="11485848" cy="2082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0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考查名词辨析。句意：这是男孩永远不会忘记的一课。</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story</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故事；</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joke</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笑话；</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lesson</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教训，道理；</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moment</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时刻。根据语境可知，这是男孩根据妈妈的话总结出的道理。故选</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65456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64252" y="946346"/>
            <a:ext cx="11482450" cy="3562774"/>
          </a:xfrm>
          <a:prstGeom prst="rect">
            <a:avLst/>
          </a:prstGeom>
        </p:spPr>
      </p:pic>
      <p:sp>
        <p:nvSpPr>
          <p:cNvPr id="3" name="内容占位符 2"/>
          <p:cNvSpPr>
            <a:spLocks noGrp="1"/>
          </p:cNvSpPr>
          <p:nvPr>
            <p:ph idx="1"/>
          </p:nvPr>
        </p:nvSpPr>
        <p:spPr>
          <a:xfrm>
            <a:off x="360854" y="893258"/>
            <a:ext cx="11485848" cy="3615862"/>
          </a:xfrm>
        </p:spPr>
        <p:txBody>
          <a:bodyPr/>
          <a:lstStyle/>
          <a:p>
            <a:pPr hangingPunct="0">
              <a:lnSpc>
                <a:spcPct val="130000"/>
              </a:lnSpc>
              <a:spcAft>
                <a:spcPts val="0"/>
              </a:spcAft>
            </a:pPr>
            <a:r>
              <a:rPr lang="en-US" altLang="zh-CN" smtClean="0">
                <a:latin typeface="Times New Roman" panose="02020603050405020304" pitchFamily="18" charset="0"/>
                <a:ea typeface="宋体" panose="02010600030101010101" pitchFamily="2" charset="-122"/>
                <a:cs typeface="Times New Roman" panose="02020603050405020304" pitchFamily="18" charset="0"/>
              </a:rPr>
              <a:t>                     lesson</a:t>
            </a:r>
            <a:r>
              <a:rPr lang="zh-CN" altLang="zh-CN">
                <a:latin typeface="Times New Roman" panose="02020603050405020304" pitchFamily="18" charset="0"/>
                <a:ea typeface="楷体" panose="02010609060101010101" pitchFamily="49" charset="-122"/>
                <a:cs typeface="Times New Roman" panose="02020603050405020304" pitchFamily="18" charset="0"/>
              </a:rPr>
              <a:t>可以用作名词</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表示</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功课、课、一堂课、一节课、课文、教训、经验或榜样</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a:t>
            </a:r>
            <a:endParaRPr lang="zh-CN" altLang="zh-CN">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a:latin typeface="Times New Roman" panose="02020603050405020304" pitchFamily="18" charset="0"/>
                <a:ea typeface="宋体" panose="02010600030101010101" pitchFamily="2" charset="-122"/>
                <a:cs typeface="Times New Roman" panose="02020603050405020304" pitchFamily="18" charset="0"/>
              </a:rPr>
              <a:t>lesson</a:t>
            </a:r>
            <a:r>
              <a:rPr lang="zh-CN" altLang="zh-CN">
                <a:latin typeface="Times New Roman" panose="02020603050405020304" pitchFamily="18" charset="0"/>
                <a:ea typeface="楷体" panose="02010609060101010101" pitchFamily="49" charset="-122"/>
                <a:cs typeface="Times New Roman" panose="02020603050405020304" pitchFamily="18" charset="0"/>
              </a:rPr>
              <a:t>作</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功课、课</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解时多用于复数形式</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作</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一堂课、一节课</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解时多用于单数形式</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作</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教训、经验、榜样</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解是可数名词。</a:t>
            </a:r>
            <a:r>
              <a:rPr lang="en-US" altLang="zh-CN">
                <a:latin typeface="Times New Roman" panose="02020603050405020304" pitchFamily="18" charset="0"/>
                <a:ea typeface="宋体" panose="02010600030101010101" pitchFamily="2" charset="-122"/>
                <a:cs typeface="Times New Roman" panose="02020603050405020304" pitchFamily="18" charset="0"/>
              </a:rPr>
              <a:t>lesson</a:t>
            </a:r>
            <a:r>
              <a:rPr lang="zh-CN" altLang="zh-CN">
                <a:latin typeface="Times New Roman" panose="02020603050405020304" pitchFamily="18" charset="0"/>
                <a:ea typeface="楷体" panose="02010609060101010101" pitchFamily="49" charset="-122"/>
                <a:cs typeface="Times New Roman" panose="02020603050405020304" pitchFamily="18" charset="0"/>
              </a:rPr>
              <a:t>用作名词的例句</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易错警示.eps" descr="id:2147487308;FounderCES"/>
          <p:cNvPicPr/>
          <p:nvPr/>
        </p:nvPicPr>
        <p:blipFill>
          <a:blip r:embed="rId3"/>
          <a:stretch>
            <a:fillRect/>
          </a:stretch>
        </p:blipFill>
        <p:spPr>
          <a:xfrm>
            <a:off x="478582" y="963598"/>
            <a:ext cx="2088232" cy="605445"/>
          </a:xfrm>
          <a:prstGeom prst="rect">
            <a:avLst/>
          </a:prstGeom>
        </p:spPr>
      </p:pic>
    </p:spTree>
    <p:extLst>
      <p:ext uri="{BB962C8B-B14F-4D97-AF65-F5344CB8AC3E}">
        <p14:creationId xmlns:p14="http://schemas.microsoft.com/office/powerpoint/2010/main" val="42464785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64252" y="946464"/>
            <a:ext cx="11482450" cy="2842576"/>
          </a:xfrm>
          <a:prstGeom prst="rect">
            <a:avLst/>
          </a:prstGeom>
        </p:spPr>
      </p:pic>
      <p:sp>
        <p:nvSpPr>
          <p:cNvPr id="3" name="内容占位符 2"/>
          <p:cNvSpPr>
            <a:spLocks noGrp="1"/>
          </p:cNvSpPr>
          <p:nvPr>
            <p:ph idx="1"/>
          </p:nvPr>
        </p:nvSpPr>
        <p:spPr>
          <a:xfrm>
            <a:off x="360854" y="893376"/>
            <a:ext cx="11485848" cy="2895664"/>
          </a:xfrm>
        </p:spPr>
        <p:txBody>
          <a:bodyPr/>
          <a:lstStyle/>
          <a:p>
            <a:pPr hangingPunct="0">
              <a:lnSpc>
                <a:spcPct val="130000"/>
              </a:lnSpc>
              <a:spcAft>
                <a:spcPts val="0"/>
              </a:spcAft>
            </a:pPr>
            <a:r>
              <a:rPr lang="en-US" altLang="zh-CN">
                <a:latin typeface="Times New Roman" panose="02020603050405020304" pitchFamily="18" charset="0"/>
                <a:ea typeface="宋体" panose="02010600030101010101" pitchFamily="2" charset="-122"/>
                <a:cs typeface="Times New Roman" panose="02020603050405020304" pitchFamily="18" charset="0"/>
              </a:rPr>
              <a:t>Such</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lesson</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should</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be</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treasured</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in</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our</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memories.</a:t>
            </a:r>
            <a:endParaRPr lang="zh-CN" altLang="zh-CN">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a:latin typeface="Times New Roman" panose="02020603050405020304" pitchFamily="18" charset="0"/>
                <a:ea typeface="楷体" panose="02010609060101010101" pitchFamily="49" charset="-122"/>
                <a:cs typeface="Times New Roman" panose="02020603050405020304" pitchFamily="18" charset="0"/>
              </a:rPr>
              <a:t>这样的教训我们应该铭记在心。</a:t>
            </a:r>
            <a:endParaRPr lang="zh-CN" altLang="zh-CN">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a:latin typeface="Times New Roman" panose="02020603050405020304" pitchFamily="18" charset="0"/>
                <a:ea typeface="宋体" panose="02010600030101010101" pitchFamily="2" charset="-122"/>
                <a:cs typeface="Times New Roman" panose="02020603050405020304" pitchFamily="18" charset="0"/>
              </a:rPr>
              <a:t>I</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missed</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lesson</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yesterday.</a:t>
            </a:r>
            <a:endParaRPr lang="zh-CN" altLang="zh-CN">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a:latin typeface="Times New Roman" panose="02020603050405020304" pitchFamily="18" charset="0"/>
                <a:ea typeface="楷体" panose="02010609060101010101" pitchFamily="49" charset="-122"/>
                <a:cs typeface="Times New Roman" panose="02020603050405020304" pitchFamily="18" charset="0"/>
              </a:rPr>
              <a:t>昨天我错过了一节课。</a:t>
            </a:r>
            <a:endParaRPr lang="zh-CN" altLang="zh-CN">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690160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458330" y="744452"/>
            <a:ext cx="11289257" cy="1224136"/>
          </a:xfrm>
          <a:prstGeom prst="rect">
            <a:avLst/>
          </a:prstGeom>
        </p:spPr>
      </p:pic>
      <p:pic>
        <p:nvPicPr>
          <p:cNvPr id="5" name="图片 4"/>
          <p:cNvPicPr>
            <a:picLocks noChangeAspect="1"/>
          </p:cNvPicPr>
          <p:nvPr/>
        </p:nvPicPr>
        <p:blipFill>
          <a:blip r:embed="rId3"/>
          <a:stretch>
            <a:fillRect/>
          </a:stretch>
        </p:blipFill>
        <p:spPr>
          <a:xfrm>
            <a:off x="550590" y="2165166"/>
            <a:ext cx="3024336" cy="790377"/>
          </a:xfrm>
          <a:prstGeom prst="rect">
            <a:avLst/>
          </a:prstGeom>
        </p:spPr>
      </p:pic>
      <p:sp>
        <p:nvSpPr>
          <p:cNvPr id="6" name="内容占位符 1"/>
          <p:cNvSpPr>
            <a:spLocks noGrp="1"/>
          </p:cNvSpPr>
          <p:nvPr>
            <p:ph idx="1"/>
          </p:nvPr>
        </p:nvSpPr>
        <p:spPr>
          <a:xfrm>
            <a:off x="360854" y="2144275"/>
            <a:ext cx="11485848" cy="3416320"/>
          </a:xfrm>
        </p:spPr>
        <p:txBody>
          <a:bodyPr/>
          <a:lstStyle/>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a:latin typeface="Times New Roman" panose="02020603050405020304" pitchFamily="18" charset="0"/>
                <a:ea typeface="楷体" panose="02010609060101010101" pitchFamily="49" charset="-122"/>
                <a:cs typeface="Times New Roman" panose="02020603050405020304" pitchFamily="18" charset="0"/>
              </a:rPr>
              <a:t>是一篇记叙文。文章主要讲述了一个印度穷男孩想用妈妈卖土豆的钱买鼓但钱却不够</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他一路用善意帮助别人</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最终因善行得到了梦寐以求的鼓</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并由此领悟</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善有善报</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的道理</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2"/>
          <p:cNvSpPr txBox="1">
            <a:spLocks/>
          </p:cNvSpPr>
          <p:nvPr/>
        </p:nvSpPr>
        <p:spPr bwMode="auto">
          <a:xfrm>
            <a:off x="360854" y="5327086"/>
            <a:ext cx="11485848" cy="818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eaLnBrk="1"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浙江苍南星海学校期末</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580575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60854" y="900093"/>
            <a:ext cx="11485848" cy="5392223"/>
          </a:xfrm>
          <a:prstGeom prst="rect">
            <a:avLst/>
          </a:prstGeom>
        </p:spPr>
      </p:pic>
      <p:pic>
        <p:nvPicPr>
          <p:cNvPr id="10" name="译文.eps" descr="id:2147487336;FounderCES"/>
          <p:cNvPicPr/>
          <p:nvPr/>
        </p:nvPicPr>
        <p:blipFill>
          <a:blip r:embed="rId3"/>
          <a:stretch>
            <a:fillRect/>
          </a:stretch>
        </p:blipFill>
        <p:spPr>
          <a:xfrm>
            <a:off x="550590" y="3200787"/>
            <a:ext cx="1224136" cy="378439"/>
          </a:xfrm>
          <a:prstGeom prst="rect">
            <a:avLst/>
          </a:prstGeom>
        </p:spPr>
      </p:pic>
      <p:pic>
        <p:nvPicPr>
          <p:cNvPr id="11" name="分析.eps" descr="id:2147487343;FounderCES"/>
          <p:cNvPicPr/>
          <p:nvPr/>
        </p:nvPicPr>
        <p:blipFill>
          <a:blip r:embed="rId4"/>
          <a:stretch>
            <a:fillRect/>
          </a:stretch>
        </p:blipFill>
        <p:spPr>
          <a:xfrm>
            <a:off x="498522" y="4808160"/>
            <a:ext cx="1250325" cy="386536"/>
          </a:xfrm>
          <a:prstGeom prst="rect">
            <a:avLst/>
          </a:prstGeom>
        </p:spPr>
      </p:pic>
      <p:pic>
        <p:nvPicPr>
          <p:cNvPr id="12" name="图片 11"/>
          <p:cNvPicPr>
            <a:picLocks noChangeAspect="1"/>
          </p:cNvPicPr>
          <p:nvPr/>
        </p:nvPicPr>
        <p:blipFill>
          <a:blip r:embed="rId5"/>
          <a:stretch>
            <a:fillRect/>
          </a:stretch>
        </p:blipFill>
        <p:spPr>
          <a:xfrm>
            <a:off x="364633" y="826412"/>
            <a:ext cx="2850254" cy="553993"/>
          </a:xfrm>
          <a:prstGeom prst="rect">
            <a:avLst/>
          </a:prstGeom>
        </p:spPr>
      </p:pic>
      <p:sp>
        <p:nvSpPr>
          <p:cNvPr id="3" name="内容占位符 2"/>
          <p:cNvSpPr>
            <a:spLocks noGrp="1"/>
          </p:cNvSpPr>
          <p:nvPr>
            <p:ph idx="1"/>
          </p:nvPr>
        </p:nvSpPr>
        <p:spPr>
          <a:xfrm>
            <a:off x="360854" y="1214004"/>
            <a:ext cx="11485848" cy="5078313"/>
          </a:xfrm>
        </p:spPr>
        <p:txBody>
          <a:bodyPr/>
          <a:lstStyle/>
          <a:p>
            <a:pPr hangingPunct="0">
              <a:spcAft>
                <a:spcPts val="0"/>
              </a:spcAft>
            </a:pPr>
            <a:r>
              <a:rPr lang="en-US" altLang="zh-CN">
                <a:latin typeface="Times New Roman" panose="02020603050405020304" pitchFamily="18" charset="0"/>
                <a:ea typeface="宋体" panose="02010600030101010101" pitchFamily="2" charset="-122"/>
                <a:cs typeface="Times New Roman" panose="02020603050405020304" pitchFamily="18" charset="0"/>
              </a:rPr>
              <a:t>And he knew sometimes a small act would make a big difference.</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他</a:t>
            </a:r>
            <a:r>
              <a:rPr lang="zh-CN" altLang="zh-CN">
                <a:latin typeface="Times New Roman" panose="02020603050405020304" pitchFamily="18" charset="0"/>
                <a:ea typeface="楷体" panose="02010609060101010101" pitchFamily="49" charset="-122"/>
                <a:cs typeface="Times New Roman" panose="02020603050405020304" pitchFamily="18" charset="0"/>
              </a:rPr>
              <a:t>知道有时候一个小小的举动就能带来很大</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的</a:t>
            </a:r>
            <a:endParaRPr lang="en-US" altLang="zh-CN" smtClean="0">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smtClean="0">
                <a:latin typeface="Times New Roman" panose="02020603050405020304" pitchFamily="18" charset="0"/>
                <a:ea typeface="楷体" panose="02010609060101010101" pitchFamily="49" charset="-122"/>
                <a:cs typeface="Times New Roman" panose="02020603050405020304" pitchFamily="18" charset="0"/>
              </a:rPr>
              <a:t>改变</a:t>
            </a:r>
            <a:r>
              <a:rPr lang="zh-CN" altLang="zh-CN">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这</a:t>
            </a:r>
            <a:r>
              <a:rPr lang="zh-CN" altLang="zh-CN">
                <a:latin typeface="Times New Roman" panose="02020603050405020304" pitchFamily="18" charset="0"/>
                <a:ea typeface="宋体" panose="02010600030101010101" pitchFamily="2" charset="-122"/>
                <a:cs typeface="Times New Roman" panose="02020603050405020304" pitchFamily="18" charset="0"/>
              </a:rPr>
              <a:t>是一个主从复合句。</a:t>
            </a:r>
            <a:r>
              <a:rPr lang="en-US" altLang="zh-CN">
                <a:latin typeface="Times New Roman" panose="02020603050405020304" pitchFamily="18" charset="0"/>
                <a:ea typeface="宋体" panose="02010600030101010101" pitchFamily="2" charset="-122"/>
                <a:cs typeface="Times New Roman" panose="02020603050405020304" pitchFamily="18" charset="0"/>
              </a:rPr>
              <a:t>sometimes a small act would make a big difference</a:t>
            </a:r>
            <a:r>
              <a:rPr lang="zh-CN" altLang="zh-CN">
                <a:latin typeface="Times New Roman" panose="02020603050405020304" pitchFamily="18" charset="0"/>
                <a:ea typeface="宋体" panose="02010600030101010101" pitchFamily="2" charset="-122"/>
                <a:cs typeface="Times New Roman" panose="02020603050405020304" pitchFamily="18" charset="0"/>
              </a:rPr>
              <a:t>是省略了</a:t>
            </a:r>
            <a:r>
              <a:rPr lang="en-US" altLang="zh-CN">
                <a:latin typeface="Times New Roman" panose="02020603050405020304" pitchFamily="18" charset="0"/>
                <a:ea typeface="宋体" panose="02010600030101010101" pitchFamily="2" charset="-122"/>
                <a:cs typeface="Times New Roman" panose="02020603050405020304" pitchFamily="18" charset="0"/>
              </a:rPr>
              <a:t>that</a:t>
            </a:r>
            <a:r>
              <a:rPr lang="zh-CN" altLang="zh-CN">
                <a:latin typeface="Times New Roman" panose="02020603050405020304" pitchFamily="18" charset="0"/>
                <a:ea typeface="宋体" panose="02010600030101010101" pitchFamily="2" charset="-122"/>
                <a:cs typeface="Times New Roman" panose="02020603050405020304" pitchFamily="18" charset="0"/>
              </a:rPr>
              <a:t>的宾语从句</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558224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869485"/>
            <a:ext cx="11485848" cy="2539221"/>
          </a:xfrm>
        </p:spPr>
        <p:txBody>
          <a:bodyPr/>
          <a:lstStyle/>
          <a:p>
            <a:pPr indent="715963" hangingPunct="0">
              <a:lnSpc>
                <a:spcPct val="130000"/>
              </a:lnSpc>
              <a:spcAft>
                <a:spcPts val="0"/>
              </a:spcAft>
            </a:pP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Once there was a poor boy who lived with his mother in India. One day, Mother asked the boy, “Would you like </a:t>
            </a:r>
            <a:r>
              <a:rPr lang="zh-CN" altLang="zh-CN" sz="25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5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 the market</a:t>
            </a:r>
            <a:r>
              <a:rPr lang="zh-CN"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“More than anything else, I want a drum</a:t>
            </a:r>
            <a:r>
              <a:rPr lang="zh-CN"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boy said. Mother sold some potatoes at the </a:t>
            </a:r>
            <a:r>
              <a:rPr lang="zh-CN" altLang="zh-CN" sz="25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5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there was still not enough money for a drum. </a:t>
            </a:r>
            <a:r>
              <a:rPr lang="zh-CN" altLang="zh-CN" sz="25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5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Mother gave the boy a stick she had found. The boy decided not to be </a:t>
            </a:r>
            <a:r>
              <a:rPr lang="zh-CN" altLang="zh-CN" sz="25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5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“Thank you,” he began to play with his new stick.</a:t>
            </a:r>
            <a:endParaRPr lang="zh-CN" altLang="zh-CN" sz="2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2"/>
          <p:cNvSpPr txBox="1">
            <a:spLocks/>
          </p:cNvSpPr>
          <p:nvPr/>
        </p:nvSpPr>
        <p:spPr bwMode="auto">
          <a:xfrm>
            <a:off x="360854" y="3375912"/>
            <a:ext cx="11485848" cy="616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305300" algn="l"/>
                <a:tab pos="6815138" algn="l"/>
                <a:tab pos="9861550" algn="l"/>
              </a:tabLst>
            </a:pPr>
            <a:r>
              <a:rPr lang="zh-CN" altLang="zh-CN" sz="25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sz="25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something	B. anything	  C. everything	D. nothing</a:t>
            </a:r>
            <a:endParaRPr lang="zh-CN"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矩形 7"/>
          <p:cNvSpPr/>
          <p:nvPr/>
        </p:nvSpPr>
        <p:spPr>
          <a:xfrm>
            <a:off x="867500" y="3501008"/>
            <a:ext cx="425116" cy="492443"/>
          </a:xfrm>
          <a:prstGeom prst="rect">
            <a:avLst/>
          </a:prstGeom>
        </p:spPr>
        <p:txBody>
          <a:bodyPr wrap="none">
            <a:spAutoFit/>
          </a:bodyPr>
          <a:lstStyle/>
          <a:p>
            <a:r>
              <a:rPr lang="en-US" altLang="zh-CN" sz="2500"/>
              <a:t>A</a:t>
            </a:r>
            <a:endParaRPr lang="zh-CN" altLang="en-US" sz="2500"/>
          </a:p>
        </p:txBody>
      </p:sp>
      <p:sp>
        <p:nvSpPr>
          <p:cNvPr id="9" name="内容占位符 1"/>
          <p:cNvSpPr txBox="1">
            <a:spLocks/>
          </p:cNvSpPr>
          <p:nvPr/>
        </p:nvSpPr>
        <p:spPr bwMode="auto">
          <a:xfrm>
            <a:off x="360854" y="3964256"/>
            <a:ext cx="11485848" cy="2417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5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考查代词辨析。句意：一天妈妈问男孩：</a:t>
            </a:r>
            <a:r>
              <a:rPr lang="en-US" altLang="zh-CN" sz="25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你想从市场上买点儿什么吗？</a:t>
            </a:r>
            <a:r>
              <a:rPr lang="en-US" altLang="zh-CN" sz="25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something</a:t>
            </a:r>
            <a:r>
              <a:rPr lang="zh-CN" altLang="zh-CN" sz="2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某物；</a:t>
            </a:r>
            <a:r>
              <a:rPr lang="en-US" altLang="zh-CN" sz="2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anything</a:t>
            </a:r>
            <a:r>
              <a:rPr lang="zh-CN" altLang="zh-CN" sz="2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任何事物；</a:t>
            </a:r>
            <a:r>
              <a:rPr lang="en-US" altLang="zh-CN" sz="2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everything</a:t>
            </a:r>
            <a:r>
              <a:rPr lang="zh-CN" altLang="zh-CN" sz="2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一切；</a:t>
            </a:r>
            <a:r>
              <a:rPr lang="en-US" altLang="zh-CN" sz="2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nothing</a:t>
            </a:r>
            <a:r>
              <a:rPr lang="zh-CN" altLang="zh-CN" sz="2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没有什么。根据</a:t>
            </a:r>
            <a:r>
              <a:rPr lang="en-US" altLang="zh-CN" sz="2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“Would you like... from the market</a:t>
            </a:r>
            <a:r>
              <a:rPr lang="zh-CN" altLang="zh-CN" sz="2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可知，此处指买点儿东西，表示询问，因此用</a:t>
            </a:r>
            <a:r>
              <a:rPr lang="en-US" altLang="zh-CN" sz="2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something</a:t>
            </a:r>
            <a:r>
              <a:rPr lang="zh-CN" altLang="zh-CN" sz="2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sz="2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46243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869485"/>
            <a:ext cx="11485848" cy="2977738"/>
          </a:xfrm>
        </p:spPr>
        <p:txBody>
          <a:bodyPr/>
          <a:lstStyle/>
          <a:p>
            <a:pPr indent="715963" hangingPunct="0">
              <a:spcAft>
                <a:spcPts val="0"/>
              </a:spcAft>
            </a:pP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Once there was a poor boy who lived with his mother in India. One day, Mother asked the boy, “Would you like </a:t>
            </a:r>
            <a:r>
              <a:rPr lang="zh-CN" altLang="zh-CN" sz="25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5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 the market</a:t>
            </a:r>
            <a:r>
              <a:rPr lang="zh-CN"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“More than anything else, I want a drum</a:t>
            </a:r>
            <a:r>
              <a:rPr lang="zh-CN"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boy said. Mother sold some potatoes at the </a:t>
            </a:r>
            <a:r>
              <a:rPr lang="zh-CN" altLang="zh-CN" sz="25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5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there was still not enough money for a drum. </a:t>
            </a:r>
            <a:r>
              <a:rPr lang="zh-CN" altLang="zh-CN" sz="25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5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Mother gave the boy a stick she had found. The boy decided not to be </a:t>
            </a:r>
            <a:r>
              <a:rPr lang="zh-CN" altLang="zh-CN" sz="25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5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“Thank you,” he began to play with his new stick.</a:t>
            </a:r>
            <a:endParaRPr lang="zh-CN" altLang="zh-CN" sz="2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3762298"/>
            <a:ext cx="11485848" cy="669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037013" algn="l"/>
                <a:tab pos="6634163" algn="l"/>
                <a:tab pos="9239250" algn="l"/>
              </a:tabLst>
            </a:pPr>
            <a:r>
              <a:rPr lang="zh-CN" altLang="zh-CN" sz="25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sz="25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field	B. factory	C. market	D. village</a:t>
            </a:r>
            <a:endParaRPr lang="zh-CN"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84752" y="3767698"/>
            <a:ext cx="415498" cy="669414"/>
          </a:xfrm>
          <a:prstGeom prst="rect">
            <a:avLst/>
          </a:prstGeom>
        </p:spPr>
        <p:txBody>
          <a:bodyPr wrap="none">
            <a:spAutoFit/>
          </a:bodyPr>
          <a:lstStyle/>
          <a:p>
            <a:pPr>
              <a:lnSpc>
                <a:spcPct val="150000"/>
              </a:lnSpc>
            </a:pPr>
            <a:r>
              <a:rPr lang="en-US" altLang="zh-CN" sz="2500"/>
              <a:t>C</a:t>
            </a:r>
            <a:endParaRPr lang="zh-CN" altLang="en-US" sz="2500"/>
          </a:p>
        </p:txBody>
      </p:sp>
      <p:sp>
        <p:nvSpPr>
          <p:cNvPr id="6" name="内容占位符 3"/>
          <p:cNvSpPr txBox="1">
            <a:spLocks/>
          </p:cNvSpPr>
          <p:nvPr/>
        </p:nvSpPr>
        <p:spPr bwMode="auto">
          <a:xfrm>
            <a:off x="360854" y="4321476"/>
            <a:ext cx="11485848" cy="1823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5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考查名词辨析。句意：妈妈在集市上卖了一些土豆，但钱还是不够买鼓。</a:t>
            </a:r>
            <a:r>
              <a:rPr lang="en-US" altLang="zh-CN" sz="2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field</a:t>
            </a:r>
            <a:r>
              <a:rPr lang="zh-CN" altLang="zh-CN" sz="2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田野；</a:t>
            </a:r>
            <a:r>
              <a:rPr lang="en-US" altLang="zh-CN" sz="2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factory</a:t>
            </a:r>
            <a:r>
              <a:rPr lang="zh-CN" altLang="zh-CN" sz="2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工厂；</a:t>
            </a:r>
            <a:r>
              <a:rPr lang="en-US" altLang="zh-CN" sz="2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market</a:t>
            </a:r>
            <a:r>
              <a:rPr lang="zh-CN" altLang="zh-CN" sz="2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市场；</a:t>
            </a:r>
            <a:r>
              <a:rPr lang="en-US" altLang="zh-CN" sz="2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village</a:t>
            </a:r>
            <a:r>
              <a:rPr lang="zh-CN" altLang="zh-CN" sz="2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村庄。根据</a:t>
            </a:r>
            <a:r>
              <a:rPr lang="en-US" altLang="zh-CN" sz="2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“from the market”</a:t>
            </a:r>
            <a:r>
              <a:rPr lang="zh-CN" altLang="zh-CN" sz="2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可知，妈妈是在市场上卖土豆。故选</a:t>
            </a:r>
            <a:r>
              <a:rPr lang="en-US" altLang="zh-CN" sz="2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9659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869485"/>
            <a:ext cx="11485848" cy="2539221"/>
          </a:xfrm>
        </p:spPr>
        <p:txBody>
          <a:bodyPr/>
          <a:lstStyle/>
          <a:p>
            <a:pPr indent="715963" hangingPunct="0">
              <a:lnSpc>
                <a:spcPct val="130000"/>
              </a:lnSpc>
              <a:spcAft>
                <a:spcPts val="0"/>
              </a:spcAft>
            </a:pP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Once there was a poor boy who lived with his mother in India. One day, Mother asked the boy, “Would you like </a:t>
            </a:r>
            <a:r>
              <a:rPr lang="zh-CN" altLang="zh-CN" sz="25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5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 the market</a:t>
            </a:r>
            <a:r>
              <a:rPr lang="zh-CN"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“More than anything else, I want a drum</a:t>
            </a:r>
            <a:r>
              <a:rPr lang="zh-CN"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boy said. Mother sold some potatoes at the </a:t>
            </a:r>
            <a:r>
              <a:rPr lang="zh-CN" altLang="zh-CN" sz="25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5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there was still not enough money for a drum. </a:t>
            </a:r>
            <a:r>
              <a:rPr lang="zh-CN" altLang="zh-CN" sz="25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5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Mother gave the boy a stick she had found. The boy decided not to be </a:t>
            </a:r>
            <a:r>
              <a:rPr lang="zh-CN" altLang="zh-CN" sz="25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5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“Thank you,” he began to play with his new stick.</a:t>
            </a:r>
            <a:endParaRPr lang="zh-CN" altLang="zh-CN" sz="2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3345107"/>
            <a:ext cx="11485848" cy="596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217988" algn="l"/>
                <a:tab pos="5645150" algn="l"/>
                <a:tab pos="6815138" algn="l"/>
                <a:tab pos="6996113" algn="l"/>
                <a:tab pos="9420225" algn="l"/>
              </a:tabLst>
            </a:pPr>
            <a:r>
              <a:rPr lang="zh-CN" altLang="zh-CN" sz="25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 </a:t>
            </a:r>
            <a:r>
              <a:rPr lang="en-US" altLang="zh-CN" sz="25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Also	B. Soon		C. Anyway	D. Instead</a:t>
            </a:r>
            <a:endParaRPr lang="zh-CN"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10630" y="3464577"/>
            <a:ext cx="415498" cy="477054"/>
          </a:xfrm>
          <a:prstGeom prst="rect">
            <a:avLst/>
          </a:prstGeom>
        </p:spPr>
        <p:txBody>
          <a:bodyPr wrap="none">
            <a:spAutoFit/>
          </a:bodyPr>
          <a:lstStyle/>
          <a:p>
            <a:pPr algn="just"/>
            <a:r>
              <a:rPr lang="en-US" altLang="zh-CN" sz="2500"/>
              <a:t>D</a:t>
            </a:r>
            <a:endParaRPr lang="zh-CN" altLang="en-US" sz="2500"/>
          </a:p>
        </p:txBody>
      </p:sp>
      <p:sp>
        <p:nvSpPr>
          <p:cNvPr id="6" name="内容占位符 5"/>
          <p:cNvSpPr txBox="1">
            <a:spLocks/>
          </p:cNvSpPr>
          <p:nvPr/>
        </p:nvSpPr>
        <p:spPr bwMode="auto">
          <a:xfrm>
            <a:off x="360854" y="3939755"/>
            <a:ext cx="11485848" cy="2208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5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考查副词辨析。句意：妈妈没有买鼓，反而是给了男孩一根她捡到的木棍。</a:t>
            </a:r>
            <a:r>
              <a:rPr lang="en-US" altLang="zh-CN" sz="2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also</a:t>
            </a:r>
            <a:r>
              <a:rPr lang="zh-CN" altLang="zh-CN" sz="2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也；</a:t>
            </a:r>
            <a:r>
              <a:rPr lang="en-US" altLang="zh-CN" sz="2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soon</a:t>
            </a:r>
            <a:r>
              <a:rPr lang="zh-CN" altLang="zh-CN" sz="2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不久；</a:t>
            </a:r>
            <a:r>
              <a:rPr lang="en-US" altLang="zh-CN" sz="2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anyway</a:t>
            </a:r>
            <a:r>
              <a:rPr lang="zh-CN" altLang="zh-CN" sz="2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无论如何；</a:t>
            </a:r>
            <a:r>
              <a:rPr lang="en-US" altLang="zh-CN" sz="2500" b="1" u="wavy"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instead</a:t>
            </a:r>
            <a:r>
              <a:rPr lang="zh-CN" altLang="zh-CN" sz="2500" b="1" u="wavy"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反而</a:t>
            </a:r>
            <a:r>
              <a:rPr lang="zh-CN" altLang="zh-CN" sz="2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“but there was still</a:t>
            </a:r>
          </a:p>
          <a:p>
            <a:pPr eaLnBrk="1" hangingPunct="0">
              <a:lnSpc>
                <a:spcPct val="100000"/>
              </a:lnSpc>
              <a:spcAft>
                <a:spcPts val="0"/>
              </a:spcAft>
            </a:pPr>
            <a:r>
              <a:rPr lang="en-US" altLang="zh-CN" sz="2500" b="1"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instead of</a:t>
            </a:r>
            <a:r>
              <a:rPr lang="zh-CN" altLang="en-US" sz="2500" b="1" smtClean="0">
                <a:solidFill>
                  <a:srgbClr val="00B0F0"/>
                </a:solidFill>
                <a:latin typeface="楷体" panose="02010609060101010101" pitchFamily="49" charset="-122"/>
                <a:ea typeface="楷体" panose="02010609060101010101" pitchFamily="49" charset="-122"/>
                <a:cs typeface="Times New Roman" panose="02020603050405020304" pitchFamily="18" charset="0"/>
              </a:rPr>
              <a:t>是介词短语</a:t>
            </a:r>
            <a:endParaRPr lang="en-US" altLang="zh-CN" sz="2500" b="1" smtClean="0">
              <a:solidFill>
                <a:srgbClr val="00B0F0"/>
              </a:solidFill>
              <a:latin typeface="楷体" panose="02010609060101010101" pitchFamily="49" charset="-122"/>
              <a:ea typeface="楷体" panose="02010609060101010101" pitchFamily="49" charset="-122"/>
              <a:cs typeface="Times New Roman" panose="02020603050405020304" pitchFamily="18" charset="0"/>
            </a:endParaRPr>
          </a:p>
          <a:p>
            <a:pPr eaLnBrk="1">
              <a:spcAft>
                <a:spcPts val="0"/>
              </a:spcAft>
            </a:pPr>
            <a:r>
              <a:rPr lang="en-US" altLang="zh-CN" sz="2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notenough </a:t>
            </a:r>
            <a:r>
              <a:rPr lang="en-US" altLang="zh-CN" sz="2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money”</a:t>
            </a:r>
            <a:r>
              <a:rPr lang="zh-CN" altLang="zh-CN" sz="2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sz="2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“gave the boy a stick”</a:t>
            </a:r>
            <a:r>
              <a:rPr lang="zh-CN" altLang="zh-CN" sz="2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可知，前后句为转折关系。故选</a:t>
            </a:r>
            <a:r>
              <a:rPr lang="en-US" altLang="zh-CN" sz="2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图片 6"/>
          <p:cNvPicPr>
            <a:picLocks noChangeAspect="1"/>
          </p:cNvPicPr>
          <p:nvPr/>
        </p:nvPicPr>
        <p:blipFill>
          <a:blip r:embed="rId2"/>
          <a:stretch>
            <a:fillRect/>
          </a:stretch>
        </p:blipFill>
        <p:spPr>
          <a:xfrm>
            <a:off x="7319343" y="5121011"/>
            <a:ext cx="504056" cy="360516"/>
          </a:xfrm>
          <a:prstGeom prst="rect">
            <a:avLst/>
          </a:prstGeom>
        </p:spPr>
      </p:pic>
    </p:spTree>
    <p:extLst>
      <p:ext uri="{BB962C8B-B14F-4D97-AF65-F5344CB8AC3E}">
        <p14:creationId xmlns:p14="http://schemas.microsoft.com/office/powerpoint/2010/main" val="828742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869485"/>
            <a:ext cx="11485848" cy="2539221"/>
          </a:xfrm>
        </p:spPr>
        <p:txBody>
          <a:bodyPr/>
          <a:lstStyle/>
          <a:p>
            <a:pPr indent="715963" hangingPunct="0">
              <a:lnSpc>
                <a:spcPct val="130000"/>
              </a:lnSpc>
              <a:spcAft>
                <a:spcPts val="0"/>
              </a:spcAft>
            </a:pP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Once there was a poor boy who lived with his mother in India. One day, Mother asked the boy, “Would you like </a:t>
            </a:r>
            <a:r>
              <a:rPr lang="zh-CN" altLang="zh-CN" sz="25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5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 the market</a:t>
            </a:r>
            <a:r>
              <a:rPr lang="zh-CN"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“More than anything else, I want a drum</a:t>
            </a:r>
            <a:r>
              <a:rPr lang="zh-CN"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boy said. Mother sold some potatoes at the </a:t>
            </a:r>
            <a:r>
              <a:rPr lang="zh-CN" altLang="zh-CN" sz="25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5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there was still not enough money for a drum. </a:t>
            </a:r>
            <a:r>
              <a:rPr lang="zh-CN" altLang="zh-CN" sz="25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5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Mother gave the boy a stick she had found. The boy decided not to be </a:t>
            </a:r>
            <a:r>
              <a:rPr lang="zh-CN" altLang="zh-CN" sz="25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5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“Thank you,” he began to play with his new stick.</a:t>
            </a:r>
            <a:endParaRPr lang="zh-CN" altLang="zh-CN" sz="2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2"/>
          <p:cNvSpPr txBox="1">
            <a:spLocks/>
          </p:cNvSpPr>
          <p:nvPr/>
        </p:nvSpPr>
        <p:spPr bwMode="auto">
          <a:xfrm>
            <a:off x="360854" y="3384538"/>
            <a:ext cx="11485848" cy="596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305300" algn="l"/>
                <a:tab pos="7262813" algn="l"/>
                <a:tab pos="9867900" algn="l"/>
              </a:tabLst>
            </a:pPr>
            <a:r>
              <a:rPr lang="zh-CN" altLang="zh-CN" sz="25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 </a:t>
            </a:r>
            <a:r>
              <a:rPr lang="en-US" altLang="zh-CN" sz="25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surprised	B. excited	C. angry	D. sad</a:t>
            </a:r>
            <a:endParaRPr lang="zh-CN"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矩形 8"/>
          <p:cNvSpPr/>
          <p:nvPr/>
        </p:nvSpPr>
        <p:spPr>
          <a:xfrm>
            <a:off x="909928" y="3504008"/>
            <a:ext cx="415498" cy="477054"/>
          </a:xfrm>
          <a:prstGeom prst="rect">
            <a:avLst/>
          </a:prstGeom>
        </p:spPr>
        <p:txBody>
          <a:bodyPr wrap="none">
            <a:spAutoFit/>
          </a:bodyPr>
          <a:lstStyle/>
          <a:p>
            <a:r>
              <a:rPr lang="en-US" altLang="zh-CN" sz="2500"/>
              <a:t>D</a:t>
            </a:r>
            <a:endParaRPr lang="zh-CN" altLang="en-US" sz="2500"/>
          </a:p>
        </p:txBody>
      </p:sp>
      <p:sp>
        <p:nvSpPr>
          <p:cNvPr id="10" name="内容占位符 7"/>
          <p:cNvSpPr txBox="1">
            <a:spLocks/>
          </p:cNvSpPr>
          <p:nvPr/>
        </p:nvSpPr>
        <p:spPr bwMode="auto">
          <a:xfrm>
            <a:off x="360854" y="3948208"/>
            <a:ext cx="11485848" cy="1750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5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考查形容词辨析。句意：男孩决定不伤心。</a:t>
            </a:r>
            <a:r>
              <a:rPr lang="en-US" altLang="zh-CN" sz="2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surprised</a:t>
            </a:r>
            <a:r>
              <a:rPr lang="zh-CN" altLang="zh-CN" sz="2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惊讶的；</a:t>
            </a:r>
            <a:r>
              <a:rPr lang="en-US" altLang="zh-CN" sz="2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excited</a:t>
            </a:r>
            <a:r>
              <a:rPr lang="zh-CN" altLang="zh-CN" sz="2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兴奋的；</a:t>
            </a:r>
            <a:r>
              <a:rPr lang="en-US" altLang="zh-CN" sz="2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angry</a:t>
            </a:r>
            <a:r>
              <a:rPr lang="zh-CN" altLang="zh-CN" sz="2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生气的；</a:t>
            </a:r>
            <a:r>
              <a:rPr lang="en-US" altLang="zh-CN" sz="2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sad</a:t>
            </a:r>
            <a:r>
              <a:rPr lang="zh-CN" altLang="zh-CN" sz="2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悲伤的。根据男孩向妈妈道谢并开始玩木棍可知，他没有因为没有得到鼓而伤心。故选</a:t>
            </a:r>
            <a:r>
              <a:rPr lang="en-US" altLang="zh-CN" sz="2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86109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093154"/>
          </a:xfrm>
        </p:spPr>
        <p:txBody>
          <a:bodyPr/>
          <a:lstStyle/>
          <a:p>
            <a:pPr indent="715963" hangingPunct="0">
              <a:spcAft>
                <a:spcPts val="0"/>
              </a:spcAft>
            </a:pP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Next day, he saw his neighbour struggling to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fire. “Please use my stick</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said. To thank the boy, the woman gave him a large jug</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罐</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heard someone crying, “Water</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boy ran to the well and filled his jug. The man drank and said, “I am a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I lost my products.” “You can have my jug,” the boy offered.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  </a:t>
            </a:r>
            <a:r>
              <a:rPr lang="en-US" altLang="zh-CN" sz="2600" u="sng"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kindness, the boy got a horse. </a:t>
            </a:r>
            <a:endParaRPr lang="zh-CN" alt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2"/>
          <p:cNvSpPr txBox="1">
            <a:spLocks/>
          </p:cNvSpPr>
          <p:nvPr/>
        </p:nvSpPr>
        <p:spPr bwMode="auto">
          <a:xfrm>
            <a:off x="360854" y="3690250"/>
            <a:ext cx="11485848" cy="616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667250" algn="l"/>
                <a:tab pos="7262813" algn="l"/>
                <a:tab pos="9686925" algn="l"/>
              </a:tabLst>
            </a:pPr>
            <a:r>
              <a:rPr lang="zh-CN"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make	B. take	C. have	D. set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矩形 7"/>
          <p:cNvSpPr/>
          <p:nvPr/>
        </p:nvSpPr>
        <p:spPr>
          <a:xfrm>
            <a:off x="910630" y="3826544"/>
            <a:ext cx="425116" cy="492443"/>
          </a:xfrm>
          <a:prstGeom prst="rect">
            <a:avLst/>
          </a:prstGeom>
        </p:spPr>
        <p:txBody>
          <a:bodyPr wrap="none">
            <a:spAutoFit/>
          </a:bodyPr>
          <a:lstStyle/>
          <a:p>
            <a:r>
              <a:rPr lang="en-US" altLang="zh-CN" sz="2600"/>
              <a:t>A</a:t>
            </a:r>
            <a:endParaRPr lang="zh-CN" altLang="en-US" sz="2600"/>
          </a:p>
        </p:txBody>
      </p:sp>
      <p:sp>
        <p:nvSpPr>
          <p:cNvPr id="9" name="矩形 8"/>
          <p:cNvSpPr/>
          <p:nvPr/>
        </p:nvSpPr>
        <p:spPr>
          <a:xfrm>
            <a:off x="360854" y="4238340"/>
            <a:ext cx="11485848" cy="1216743"/>
          </a:xfrm>
          <a:prstGeom prst="rect">
            <a:avLst/>
          </a:prstGeom>
        </p:spPr>
        <p:txBody>
          <a:bodyPr wrap="square">
            <a:spAutoFit/>
          </a:bodyPr>
          <a:lstStyle/>
          <a:p>
            <a:pPr algn="just" eaLnBrk="1">
              <a:lnSpc>
                <a:spcPct val="150000"/>
              </a:lnSpc>
              <a:spcAft>
                <a:spcPts val="0"/>
              </a:spcAft>
            </a:pPr>
            <a:r>
              <a:rPr lang="en-US" altLang="zh-CN" sz="2600">
                <a:cs typeface="Times New Roman" panose="02020603050405020304" pitchFamily="18" charset="0"/>
              </a:rPr>
              <a:t>[</a:t>
            </a:r>
            <a:r>
              <a:rPr lang="zh-CN" altLang="zh-CN" sz="2600">
                <a:ea typeface="黑体" panose="02010609060101010101" pitchFamily="49" charset="-122"/>
                <a:cs typeface="Times New Roman" panose="02020603050405020304" pitchFamily="18" charset="0"/>
              </a:rPr>
              <a:t>解析</a:t>
            </a:r>
            <a:r>
              <a:rPr lang="en-US" altLang="zh-CN" sz="2600">
                <a:cs typeface="Times New Roman" panose="02020603050405020304" pitchFamily="18" charset="0"/>
              </a:rPr>
              <a:t>]</a:t>
            </a:r>
            <a:r>
              <a:rPr lang="zh-CN" altLang="zh-CN" sz="2600">
                <a:cs typeface="Times New Roman" panose="02020603050405020304" pitchFamily="18" charset="0"/>
              </a:rPr>
              <a:t>考查动词辨析。句意：第二天，他看到邻居正在努力生火。</a:t>
            </a:r>
            <a:r>
              <a:rPr lang="en-US" altLang="zh-CN" sz="2600">
                <a:cs typeface="Times New Roman" panose="02020603050405020304" pitchFamily="18" charset="0"/>
              </a:rPr>
              <a:t>make </a:t>
            </a:r>
            <a:r>
              <a:rPr lang="zh-CN" altLang="zh-CN" sz="2600">
                <a:cs typeface="Times New Roman" panose="02020603050405020304" pitchFamily="18" charset="0"/>
              </a:rPr>
              <a:t>制作；</a:t>
            </a:r>
            <a:r>
              <a:rPr lang="en-US" altLang="zh-CN" sz="2600">
                <a:cs typeface="Times New Roman" panose="02020603050405020304" pitchFamily="18" charset="0"/>
              </a:rPr>
              <a:t>take</a:t>
            </a:r>
            <a:r>
              <a:rPr lang="zh-CN" altLang="zh-CN" sz="2600">
                <a:cs typeface="Times New Roman" panose="02020603050405020304" pitchFamily="18" charset="0"/>
              </a:rPr>
              <a:t>带走；</a:t>
            </a:r>
            <a:r>
              <a:rPr lang="en-US" altLang="zh-CN" sz="2600">
                <a:cs typeface="Times New Roman" panose="02020603050405020304" pitchFamily="18" charset="0"/>
              </a:rPr>
              <a:t>have</a:t>
            </a:r>
            <a:r>
              <a:rPr lang="zh-CN" altLang="zh-CN" sz="2600">
                <a:cs typeface="Times New Roman" panose="02020603050405020304" pitchFamily="18" charset="0"/>
              </a:rPr>
              <a:t>有；</a:t>
            </a:r>
            <a:r>
              <a:rPr lang="en-US" altLang="zh-CN" sz="2600">
                <a:cs typeface="Times New Roman" panose="02020603050405020304" pitchFamily="18" charset="0"/>
              </a:rPr>
              <a:t>set</a:t>
            </a:r>
            <a:r>
              <a:rPr lang="zh-CN" altLang="zh-CN" sz="2600">
                <a:cs typeface="Times New Roman" panose="02020603050405020304" pitchFamily="18" charset="0"/>
              </a:rPr>
              <a:t>放置。</a:t>
            </a:r>
            <a:r>
              <a:rPr lang="en-US" altLang="zh-CN" sz="2600">
                <a:cs typeface="Times New Roman" panose="02020603050405020304" pitchFamily="18" charset="0"/>
              </a:rPr>
              <a:t>make a fire</a:t>
            </a:r>
            <a:r>
              <a:rPr lang="zh-CN" altLang="zh-CN" sz="2600">
                <a:cs typeface="Times New Roman" panose="02020603050405020304" pitchFamily="18" charset="0"/>
              </a:rPr>
              <a:t>意为</a:t>
            </a:r>
            <a:r>
              <a:rPr lang="en-US" altLang="zh-CN" sz="2600">
                <a:latin typeface="宋体" panose="02010600030101010101" pitchFamily="2" charset="-122"/>
                <a:cs typeface="Times New Roman" panose="02020603050405020304" pitchFamily="18" charset="0"/>
              </a:rPr>
              <a:t>“</a:t>
            </a:r>
            <a:r>
              <a:rPr lang="zh-CN" altLang="zh-CN" sz="2600">
                <a:cs typeface="Times New Roman" panose="02020603050405020304" pitchFamily="18" charset="0"/>
              </a:rPr>
              <a:t>生火</a:t>
            </a:r>
            <a:r>
              <a:rPr lang="en-US" altLang="zh-CN" sz="2600">
                <a:latin typeface="宋体" panose="02010600030101010101" pitchFamily="2" charset="-122"/>
                <a:cs typeface="Times New Roman" panose="02020603050405020304" pitchFamily="18" charset="0"/>
              </a:rPr>
              <a:t>”</a:t>
            </a:r>
            <a:r>
              <a:rPr lang="zh-CN" altLang="zh-CN" sz="2600">
                <a:cs typeface="Times New Roman" panose="02020603050405020304" pitchFamily="18" charset="0"/>
              </a:rPr>
              <a:t>。故选</a:t>
            </a:r>
            <a:r>
              <a:rPr lang="en-US" altLang="zh-CN" sz="2600">
                <a:cs typeface="Times New Roman" panose="02020603050405020304" pitchFamily="18" charset="0"/>
              </a:rPr>
              <a:t>A</a:t>
            </a:r>
            <a:r>
              <a:rPr lang="zh-CN" altLang="zh-CN" sz="2600">
                <a:cs typeface="Times New Roman" panose="02020603050405020304" pitchFamily="18" charset="0"/>
              </a:rPr>
              <a:t>。</a:t>
            </a:r>
            <a:endParaRPr lang="zh-CN" altLang="zh-CN" sz="2600">
              <a:solidFill>
                <a:srgbClr val="000000"/>
              </a:solidFill>
              <a:cs typeface="Times New Roman" panose="02020603050405020304" pitchFamily="18" charset="0"/>
            </a:endParaRPr>
          </a:p>
        </p:txBody>
      </p:sp>
    </p:spTree>
    <p:extLst>
      <p:ext uri="{BB962C8B-B14F-4D97-AF65-F5344CB8AC3E}">
        <p14:creationId xmlns:p14="http://schemas.microsoft.com/office/powerpoint/2010/main" val="654167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093154"/>
          </a:xfrm>
        </p:spPr>
        <p:txBody>
          <a:bodyPr/>
          <a:lstStyle/>
          <a:p>
            <a:pPr indent="715963" hangingPunct="0">
              <a:spcAft>
                <a:spcPts val="0"/>
              </a:spcAft>
            </a:pP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Next day, he saw his neighbour struggling to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fire. “Please use my stick</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said. To thank the boy, the woman gave him a large jug</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罐</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heard someone crying, “Water</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boy ran to the well and filled his jug. The man drank and said, “I am a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I lost my products.” “You can have my jug,” the boy offered.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  </a:t>
            </a:r>
            <a:r>
              <a:rPr lang="en-US" altLang="zh-CN" sz="2600" u="sng"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kindness, the boy got a horse. </a:t>
            </a:r>
            <a:endParaRPr lang="zh-CN" alt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3661488"/>
            <a:ext cx="11485848" cy="616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3770313" algn="l"/>
                <a:tab pos="6184900" algn="l"/>
                <a:tab pos="7081838" algn="l"/>
                <a:tab pos="8694738" algn="l"/>
                <a:tab pos="9861550" algn="l"/>
              </a:tabLst>
            </a:pPr>
            <a:r>
              <a:rPr lang="zh-CN"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Unluckily	  B. Surprisingly	    C. Suddenly	 D. Immediately</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02004" y="3798447"/>
            <a:ext cx="425116" cy="492443"/>
          </a:xfrm>
          <a:prstGeom prst="rect">
            <a:avLst/>
          </a:prstGeom>
        </p:spPr>
        <p:txBody>
          <a:bodyPr wrap="none">
            <a:spAutoFit/>
          </a:bodyPr>
          <a:lstStyle/>
          <a:p>
            <a:r>
              <a:rPr lang="en-US" altLang="zh-CN" sz="2600"/>
              <a:t>C</a:t>
            </a:r>
            <a:endParaRPr lang="zh-CN" altLang="en-US" sz="2600"/>
          </a:p>
        </p:txBody>
      </p:sp>
      <p:sp>
        <p:nvSpPr>
          <p:cNvPr id="6" name="矩形 5"/>
          <p:cNvSpPr/>
          <p:nvPr/>
        </p:nvSpPr>
        <p:spPr>
          <a:xfrm>
            <a:off x="360854" y="4238884"/>
            <a:ext cx="11485848" cy="1816908"/>
          </a:xfrm>
          <a:prstGeom prst="rect">
            <a:avLst/>
          </a:prstGeom>
        </p:spPr>
        <p:txBody>
          <a:bodyPr wrap="square">
            <a:spAutoFit/>
          </a:bodyPr>
          <a:lstStyle/>
          <a:p>
            <a:pPr algn="just">
              <a:lnSpc>
                <a:spcPct val="150000"/>
              </a:lnSpc>
              <a:spcAft>
                <a:spcPts val="0"/>
              </a:spcAft>
            </a:pPr>
            <a:r>
              <a:rPr lang="en-US" altLang="zh-CN" sz="2600">
                <a:cs typeface="Times New Roman" panose="02020603050405020304" pitchFamily="18" charset="0"/>
              </a:rPr>
              <a:t>[</a:t>
            </a:r>
            <a:r>
              <a:rPr lang="zh-CN" altLang="zh-CN" sz="2600">
                <a:ea typeface="黑体" panose="02010609060101010101" pitchFamily="49" charset="-122"/>
                <a:cs typeface="Times New Roman" panose="02020603050405020304" pitchFamily="18" charset="0"/>
              </a:rPr>
              <a:t>解析</a:t>
            </a:r>
            <a:r>
              <a:rPr lang="en-US" altLang="zh-CN" sz="2600">
                <a:cs typeface="Times New Roman" panose="02020603050405020304" pitchFamily="18" charset="0"/>
              </a:rPr>
              <a:t>]</a:t>
            </a:r>
            <a:r>
              <a:rPr lang="zh-CN" altLang="zh-CN" sz="2600">
                <a:cs typeface="Times New Roman" panose="02020603050405020304" pitchFamily="18" charset="0"/>
              </a:rPr>
              <a:t>考查副词辨析。句意：突然，他听到有人在喊：</a:t>
            </a:r>
            <a:r>
              <a:rPr lang="en-US" altLang="zh-CN" sz="2600">
                <a:latin typeface="宋体" panose="02010600030101010101" pitchFamily="2" charset="-122"/>
                <a:cs typeface="Times New Roman" panose="02020603050405020304" pitchFamily="18" charset="0"/>
              </a:rPr>
              <a:t>“</a:t>
            </a:r>
            <a:r>
              <a:rPr lang="zh-CN" altLang="zh-CN" sz="2600">
                <a:cs typeface="Times New Roman" panose="02020603050405020304" pitchFamily="18" charset="0"/>
              </a:rPr>
              <a:t>水！</a:t>
            </a:r>
            <a:r>
              <a:rPr lang="en-US" altLang="zh-CN" sz="2600">
                <a:latin typeface="宋体" panose="02010600030101010101" pitchFamily="2" charset="-122"/>
                <a:cs typeface="Times New Roman" panose="02020603050405020304" pitchFamily="18" charset="0"/>
              </a:rPr>
              <a:t>”</a:t>
            </a:r>
            <a:r>
              <a:rPr lang="en-US" altLang="zh-CN" sz="2600">
                <a:cs typeface="Times New Roman" panose="02020603050405020304" pitchFamily="18" charset="0"/>
              </a:rPr>
              <a:t> unluckily</a:t>
            </a:r>
            <a:r>
              <a:rPr lang="zh-CN" altLang="zh-CN" sz="2600">
                <a:cs typeface="Times New Roman" panose="02020603050405020304" pitchFamily="18" charset="0"/>
              </a:rPr>
              <a:t>不幸地；</a:t>
            </a:r>
            <a:r>
              <a:rPr lang="en-US" altLang="zh-CN" sz="2600">
                <a:cs typeface="Times New Roman" panose="02020603050405020304" pitchFamily="18" charset="0"/>
              </a:rPr>
              <a:t>surprisingly</a:t>
            </a:r>
            <a:r>
              <a:rPr lang="zh-CN" altLang="zh-CN" sz="2600">
                <a:cs typeface="Times New Roman" panose="02020603050405020304" pitchFamily="18" charset="0"/>
              </a:rPr>
              <a:t>令人惊讶地；</a:t>
            </a:r>
            <a:r>
              <a:rPr lang="en-US" altLang="zh-CN" sz="2600">
                <a:cs typeface="Times New Roman" panose="02020603050405020304" pitchFamily="18" charset="0"/>
              </a:rPr>
              <a:t>suddenly</a:t>
            </a:r>
            <a:r>
              <a:rPr lang="zh-CN" altLang="zh-CN" sz="2600">
                <a:cs typeface="Times New Roman" panose="02020603050405020304" pitchFamily="18" charset="0"/>
              </a:rPr>
              <a:t>突然；</a:t>
            </a:r>
            <a:r>
              <a:rPr lang="en-US" altLang="zh-CN" sz="2600">
                <a:cs typeface="Times New Roman" panose="02020603050405020304" pitchFamily="18" charset="0"/>
              </a:rPr>
              <a:t>immediately</a:t>
            </a:r>
            <a:r>
              <a:rPr lang="zh-CN" altLang="zh-CN" sz="2600">
                <a:cs typeface="Times New Roman" panose="02020603050405020304" pitchFamily="18" charset="0"/>
              </a:rPr>
              <a:t>立即。根据</a:t>
            </a:r>
            <a:r>
              <a:rPr lang="en-US" altLang="zh-CN" sz="2600">
                <a:latin typeface="宋体" panose="02010600030101010101" pitchFamily="2" charset="-122"/>
                <a:cs typeface="Times New Roman" panose="02020603050405020304" pitchFamily="18" charset="0"/>
              </a:rPr>
              <a:t>“</a:t>
            </a:r>
            <a:r>
              <a:rPr lang="zh-CN" altLang="zh-CN" sz="2600">
                <a:cs typeface="Times New Roman" panose="02020603050405020304" pitchFamily="18" charset="0"/>
              </a:rPr>
              <a:t>听到有人喊</a:t>
            </a:r>
            <a:r>
              <a:rPr lang="en-US" altLang="zh-CN" sz="2600">
                <a:latin typeface="宋体" panose="02010600030101010101" pitchFamily="2" charset="-122"/>
                <a:cs typeface="Times New Roman" panose="02020603050405020304" pitchFamily="18" charset="0"/>
              </a:rPr>
              <a:t>”</a:t>
            </a:r>
            <a:r>
              <a:rPr lang="zh-CN" altLang="zh-CN" sz="2600">
                <a:cs typeface="Times New Roman" panose="02020603050405020304" pitchFamily="18" charset="0"/>
              </a:rPr>
              <a:t>可知，事情是突然发生的。故选</a:t>
            </a:r>
            <a:r>
              <a:rPr lang="en-US" altLang="zh-CN" sz="2600">
                <a:cs typeface="Times New Roman" panose="02020603050405020304" pitchFamily="18" charset="0"/>
              </a:rPr>
              <a:t>C</a:t>
            </a:r>
            <a:r>
              <a:rPr lang="zh-CN" altLang="zh-CN" sz="2600">
                <a:cs typeface="Times New Roman" panose="02020603050405020304" pitchFamily="18" charset="0"/>
              </a:rPr>
              <a:t>。</a:t>
            </a:r>
            <a:endParaRPr lang="zh-CN" altLang="zh-CN" sz="2600">
              <a:solidFill>
                <a:srgbClr val="000000"/>
              </a:solidFill>
              <a:cs typeface="Times New Roman" panose="02020603050405020304" pitchFamily="18" charset="0"/>
            </a:endParaRPr>
          </a:p>
        </p:txBody>
      </p:sp>
    </p:spTree>
    <p:extLst>
      <p:ext uri="{BB962C8B-B14F-4D97-AF65-F5344CB8AC3E}">
        <p14:creationId xmlns:p14="http://schemas.microsoft.com/office/powerpoint/2010/main" val="4199833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658192"/>
            <a:ext cx="11485848" cy="3093154"/>
          </a:xfrm>
        </p:spPr>
        <p:txBody>
          <a:bodyPr/>
          <a:lstStyle/>
          <a:p>
            <a:pPr indent="715963" hangingPunct="0">
              <a:spcAft>
                <a:spcPts val="0"/>
              </a:spcAft>
            </a:pP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Next day, he saw his neighbour struggling to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fire. “Please use my stick</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said. To thank the boy, the woman gave him a large jug</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罐</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heard someone crying, “Water</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boy ran to the well and filled his jug. The man drank and said, “I am a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I lost my products.” “You can have my jug,” the boy offered.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  </a:t>
            </a:r>
            <a:r>
              <a:rPr lang="en-US" altLang="zh-CN" sz="2600" u="sng"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kindness, the boy got a horse. </a:t>
            </a:r>
            <a:endParaRPr lang="zh-CN" alt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3555764"/>
            <a:ext cx="11485848" cy="616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3675063" algn="l"/>
                <a:tab pos="6365875" algn="l"/>
                <a:tab pos="9239250" algn="l"/>
                <a:tab pos="9861550" algn="l"/>
              </a:tabLst>
            </a:pPr>
            <a:r>
              <a:rPr lang="zh-CN"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teacher	 B. businessman	   C. farmer	D. player</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22256" y="3675234"/>
            <a:ext cx="407484" cy="492443"/>
          </a:xfrm>
          <a:prstGeom prst="rect">
            <a:avLst/>
          </a:prstGeom>
        </p:spPr>
        <p:txBody>
          <a:bodyPr wrap="none">
            <a:spAutoFit/>
          </a:bodyPr>
          <a:lstStyle/>
          <a:p>
            <a:r>
              <a:rPr lang="en-US" altLang="zh-CN" sz="2600"/>
              <a:t>B</a:t>
            </a:r>
            <a:endParaRPr lang="zh-CN" altLang="en-US" sz="2600"/>
          </a:p>
        </p:txBody>
      </p:sp>
      <p:sp>
        <p:nvSpPr>
          <p:cNvPr id="6" name="内容占位符 1"/>
          <p:cNvSpPr txBox="1">
            <a:spLocks/>
          </p:cNvSpPr>
          <p:nvPr/>
        </p:nvSpPr>
        <p:spPr bwMode="auto">
          <a:xfrm>
            <a:off x="360854" y="4169076"/>
            <a:ext cx="11485848" cy="2492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a:spcAft>
                <a:spcPts val="0"/>
              </a:spcAft>
            </a:pP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考查名词辨析。句意：那人喝了水，然后说道：</a:t>
            </a:r>
            <a:r>
              <a:rPr lang="en-US" altLang="zh-CN" sz="26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我是个商人，但我把货物弄丢了。</a:t>
            </a:r>
            <a:r>
              <a:rPr lang="en-US" altLang="zh-CN" sz="26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b="1" u="wavy"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teacher</a:t>
            </a:r>
            <a:r>
              <a:rPr lang="zh-CN" altLang="zh-CN" sz="2600" b="1" u="wavy"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老师；</a:t>
            </a:r>
            <a:r>
              <a:rPr lang="en-US" altLang="zh-CN" sz="2600" b="1" u="wavy"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businessman</a:t>
            </a:r>
            <a:r>
              <a:rPr lang="zh-CN" altLang="zh-CN" sz="2600" b="1" u="wavy"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商人；</a:t>
            </a:r>
            <a:r>
              <a:rPr lang="en-US" altLang="zh-CN" sz="2600" b="1" u="wavy"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farmer</a:t>
            </a:r>
            <a:r>
              <a:rPr lang="zh-CN" altLang="zh-CN" sz="2600" b="1" u="wavy"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农民；</a:t>
            </a:r>
            <a:r>
              <a:rPr lang="en-US" altLang="zh-CN" sz="2600" b="1" u="wavy"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player</a:t>
            </a:r>
            <a:r>
              <a:rPr lang="zh-CN" altLang="zh-CN" sz="2600" b="1" u="wavy"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运动</a:t>
            </a:r>
            <a:endParaRPr lang="en-US" altLang="zh-CN" sz="2600" b="1" u="wavy"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endParaRPr>
          </a:p>
          <a:p>
            <a:pPr indent="6011863" eaLnBrk="1">
              <a:spcAft>
                <a:spcPts val="0"/>
              </a:spcAft>
            </a:pPr>
            <a:r>
              <a:rPr lang="zh-CN" altLang="en-US" sz="2600" b="1">
                <a:solidFill>
                  <a:srgbClr val="00B0F0"/>
                </a:solidFill>
                <a:latin typeface="楷体" panose="02010609060101010101" pitchFamily="49" charset="-122"/>
                <a:ea typeface="楷体" panose="02010609060101010101" pitchFamily="49" charset="-122"/>
                <a:cs typeface="Times New Roman" panose="02020603050405020304" pitchFamily="18" charset="0"/>
              </a:rPr>
              <a:t>其复数形式为</a:t>
            </a:r>
            <a:r>
              <a:rPr lang="en-US" altLang="zh-CN" sz="2600"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businessmen</a:t>
            </a:r>
            <a:r>
              <a:rPr lang="zh-CN" altLang="en-US" sz="2600"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600" b="1">
              <a:solidFill>
                <a:srgbClr val="00B0F0"/>
              </a:solidFill>
              <a:latin typeface="Times New Roman" panose="02020603050405020304" pitchFamily="18" charset="0"/>
              <a:ea typeface="宋体" panose="02010600030101010101" pitchFamily="2" charset="-122"/>
              <a:cs typeface="Times New Roman" panose="02020603050405020304" pitchFamily="18" charset="0"/>
            </a:endParaRPr>
          </a:p>
          <a:p>
            <a:pPr eaLnBrk="1">
              <a:spcAft>
                <a:spcPts val="0"/>
              </a:spcAft>
            </a:pPr>
            <a:r>
              <a:rPr lang="zh-CN" altLang="zh-CN" sz="2600" b="1" u="wavy"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员</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“lost my products”</a:t>
            </a:r>
            <a:r>
              <a:rPr lang="zh-CN"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可知，那个人是商人。故选</a:t>
            </a:r>
            <a:r>
              <a:rPr lang="en-US"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z="2600" b="1"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sz="2600" b="1"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图片 6"/>
          <p:cNvPicPr>
            <a:picLocks noChangeAspect="1"/>
          </p:cNvPicPr>
          <p:nvPr/>
        </p:nvPicPr>
        <p:blipFill>
          <a:blip r:embed="rId2"/>
          <a:stretch>
            <a:fillRect/>
          </a:stretch>
        </p:blipFill>
        <p:spPr>
          <a:xfrm>
            <a:off x="5591150" y="5345927"/>
            <a:ext cx="670965" cy="479895"/>
          </a:xfrm>
          <a:prstGeom prst="rect">
            <a:avLst/>
          </a:prstGeom>
        </p:spPr>
      </p:pic>
    </p:spTree>
    <p:extLst>
      <p:ext uri="{BB962C8B-B14F-4D97-AF65-F5344CB8AC3E}">
        <p14:creationId xmlns:p14="http://schemas.microsoft.com/office/powerpoint/2010/main" val="2802121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B0F0"/>
          </a:solidFill>
          <a:prstDash val="dash"/>
          <a:miter lim="800000"/>
        </a:ln>
      </a:spPr>
      <a:bodyPr vert="horz" wrap="square" lIns="91440" tIns="45720" rIns="91440" bIns="45720" numCol="1" rtlCol="0" anchor="ctr" anchorCtr="0" compatLnSpc="1">
        <a:spAutoFit/>
      </a:bodyPr>
      <a:lstStyle>
        <a:defPPr algn="just">
          <a:spcAft>
            <a:spcPts val="0"/>
          </a:spcAft>
          <a:defRPr sz="2800" kern="10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1050</TotalTime>
  <Words>1446</Words>
  <Application>Microsoft Office PowerPoint</Application>
  <PresentationFormat>自定义</PresentationFormat>
  <Paragraphs>82</Paragraphs>
  <Slides>20</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20</vt:i4>
      </vt:variant>
    </vt:vector>
  </HeadingPairs>
  <TitlesOfParts>
    <vt:vector size="29"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760</cp:revision>
  <dcterms:created xsi:type="dcterms:W3CDTF">2020-11-06T05:24:00Z</dcterms:created>
  <dcterms:modified xsi:type="dcterms:W3CDTF">2025-09-13T09:40:00Z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